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258" r:id="rId4"/>
    <p:sldId id="257" r:id="rId5"/>
    <p:sldId id="261" r:id="rId6"/>
    <p:sldId id="262" r:id="rId7"/>
    <p:sldId id="259" r:id="rId8"/>
    <p:sldId id="260" r:id="rId9"/>
    <p:sldId id="301" r:id="rId10"/>
    <p:sldId id="263" r:id="rId11"/>
    <p:sldId id="264" r:id="rId12"/>
    <p:sldId id="269" r:id="rId13"/>
    <p:sldId id="270" r:id="rId14"/>
    <p:sldId id="271" r:id="rId15"/>
    <p:sldId id="272" r:id="rId16"/>
    <p:sldId id="273" r:id="rId17"/>
    <p:sldId id="274" r:id="rId18"/>
    <p:sldId id="275" r:id="rId19"/>
    <p:sldId id="276" r:id="rId20"/>
    <p:sldId id="265" r:id="rId21"/>
    <p:sldId id="266" r:id="rId22"/>
    <p:sldId id="277" r:id="rId23"/>
    <p:sldId id="278" r:id="rId24"/>
    <p:sldId id="279" r:id="rId25"/>
    <p:sldId id="281" r:id="rId26"/>
    <p:sldId id="280" r:id="rId27"/>
    <p:sldId id="282" r:id="rId28"/>
    <p:sldId id="267" r:id="rId29"/>
    <p:sldId id="283" r:id="rId30"/>
    <p:sldId id="284" r:id="rId31"/>
    <p:sldId id="285" r:id="rId32"/>
    <p:sldId id="286" r:id="rId33"/>
    <p:sldId id="287" r:id="rId34"/>
    <p:sldId id="288" r:id="rId35"/>
    <p:sldId id="292" r:id="rId36"/>
    <p:sldId id="289" r:id="rId37"/>
    <p:sldId id="268" r:id="rId38"/>
    <p:sldId id="290" r:id="rId39"/>
    <p:sldId id="291" r:id="rId40"/>
    <p:sldId id="293" r:id="rId41"/>
    <p:sldId id="294" r:id="rId42"/>
    <p:sldId id="296" r:id="rId43"/>
    <p:sldId id="295" r:id="rId44"/>
    <p:sldId id="297" r:id="rId45"/>
    <p:sldId id="298" r:id="rId46"/>
    <p:sldId id="299" r:id="rId47"/>
    <p:sldId id="302" r:id="rId48"/>
    <p:sldId id="303" r:id="rId49"/>
    <p:sldId id="304" r:id="rId50"/>
    <p:sldId id="305" r:id="rId51"/>
    <p:sldId id="300" r:id="rId52"/>
    <p:sldId id="307" r:id="rId53"/>
    <p:sldId id="308" r:id="rId54"/>
    <p:sldId id="309" r:id="rId55"/>
    <p:sldId id="310" r:id="rId56"/>
    <p:sldId id="311" r:id="rId57"/>
    <p:sldId id="312" r:id="rId58"/>
    <p:sldId id="319" r:id="rId59"/>
    <p:sldId id="313" r:id="rId60"/>
    <p:sldId id="314" r:id="rId61"/>
    <p:sldId id="315" r:id="rId62"/>
    <p:sldId id="316" r:id="rId63"/>
    <p:sldId id="317" r:id="rId64"/>
    <p:sldId id="318" r:id="rId65"/>
    <p:sldId id="320" r:id="rId66"/>
    <p:sldId id="325" r:id="rId67"/>
    <p:sldId id="324" r:id="rId68"/>
    <p:sldId id="321" r:id="rId69"/>
    <p:sldId id="322" r:id="rId70"/>
    <p:sldId id="323" r:id="rId71"/>
    <p:sldId id="326" r:id="rId72"/>
    <p:sldId id="327" r:id="rId73"/>
    <p:sldId id="328" r:id="rId74"/>
    <p:sldId id="329" r:id="rId75"/>
    <p:sldId id="330" r:id="rId76"/>
    <p:sldId id="331" r:id="rId77"/>
    <p:sldId id="332" r:id="rId78"/>
    <p:sldId id="333" r:id="rId79"/>
    <p:sldId id="334" r:id="rId8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94660"/>
  </p:normalViewPr>
  <p:slideViewPr>
    <p:cSldViewPr snapToGrid="0">
      <p:cViewPr>
        <p:scale>
          <a:sx n="66" d="100"/>
          <a:sy n="66" d="100"/>
        </p:scale>
        <p:origin x="2778" y="20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25/01/2026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25/01/2026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endParaRPr lang="es-CO"/>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5B65F-2954-5E96-4D2F-516969670423}"/>
              </a:ext>
            </a:extLst>
          </p:cNvPr>
          <p:cNvSpPr>
            <a:spLocks noGrp="1"/>
          </p:cNvSpPr>
          <p:nvPr>
            <p:ph type="title"/>
          </p:nvPr>
        </p:nvSpPr>
        <p:spPr/>
        <p:txBody>
          <a:bodyPr/>
          <a:lstStyle/>
          <a:p>
            <a:endParaRPr lang="es-CO"/>
          </a:p>
        </p:txBody>
      </p:sp>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335912" y="1987671"/>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p:txBody>
          <a:bodyPr>
            <a:normAutofit fontScale="55000" lnSpcReduction="20000"/>
          </a:bodyPr>
          <a:lstStyle/>
          <a:p>
            <a:r>
              <a:rPr lang="es-ES" b="1" dirty="0"/>
              <a:t>El Barman vs. McDonald's</a:t>
            </a:r>
          </a:p>
          <a:p>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681037"/>
            <a:ext cx="10515600" cy="1325563"/>
          </a:xfrm>
        </p:spPr>
        <p:txBody>
          <a:bodyPr>
            <a:normAutofit fontScale="90000"/>
          </a:bodyPr>
          <a:lstStyle/>
          <a:p>
            <a:r>
              <a:rPr lang="es-ES" b="1" dirty="0"/>
              <a:t>¿Por qué "</a:t>
            </a:r>
            <a:r>
              <a:rPr lang="es-ES" b="1" dirty="0" err="1"/>
              <a:t>Stateless</a:t>
            </a:r>
            <a:r>
              <a:rPr lang="es-ES" b="1" dirty="0"/>
              <a:t>" es más fácil de escalar?</a:t>
            </a:r>
            <a:br>
              <a:rPr lang="es-ES" b="1" dirty="0"/>
            </a:br>
            <a:endParaRPr lang="es-CO"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p:txBody>
          <a:bodyPr>
            <a:normAutofit fontScale="55000" lnSpcReduction="20000"/>
          </a:bodyPr>
          <a:lstStyle/>
          <a:p>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r>
              <a:rPr lang="es-ES" b="1" dirty="0"/>
              <a:t>2. Auto-</a:t>
            </a:r>
            <a:r>
              <a:rPr lang="es-ES" b="1" dirty="0" err="1"/>
              <a:t>Scaling</a:t>
            </a:r>
            <a:r>
              <a:rPr lang="es-ES" b="1" dirty="0"/>
              <a:t> sin dolor (Elasticidad)</a:t>
            </a:r>
            <a:r>
              <a:rPr lang="es-ES" dirty="0"/>
              <a:t> El texto menciona que proveedores como </a:t>
            </a:r>
            <a:r>
              <a:rPr lang="es-ES" b="1" dirty="0"/>
              <a:t>AWS</a:t>
            </a:r>
            <a:r>
              <a:rPr lang="es-ES" dirty="0"/>
              <a:t> usan </a:t>
            </a:r>
            <a:r>
              <a:rPr lang="es-ES" i="1" dirty="0" err="1"/>
              <a:t>auto-scaling</a:t>
            </a:r>
            <a:r>
              <a:rPr lang="es-ES" dirty="0"/>
              <a:t>.</a:t>
            </a:r>
          </a:p>
          <a:p>
            <a:r>
              <a:rPr lang="es-ES" b="1" dirty="0"/>
              <a:t>Escenario:</a:t>
            </a:r>
            <a:r>
              <a:rPr lang="es-ES" dirty="0"/>
              <a:t> De repente hay un embotellamiento y pasas de 1,000 a 1 millón de peticiones.</a:t>
            </a:r>
          </a:p>
          <a:p>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r>
              <a:rPr lang="es-ES" b="1" dirty="0"/>
              <a:t>3. Tolerancia a fallos (Resiliencia)</a:t>
            </a:r>
            <a:endParaRPr lang="es-ES" dirty="0"/>
          </a:p>
          <a:p>
            <a:r>
              <a:rPr lang="es-ES" dirty="0"/>
              <a:t>Si un servidor </a:t>
            </a:r>
            <a:r>
              <a:rPr lang="es-ES" i="1" dirty="0" err="1"/>
              <a:t>Stateful</a:t>
            </a:r>
            <a:r>
              <a:rPr lang="es-ES" dirty="0"/>
              <a:t> se cae, todos los usuarios conectados a él pierden su sesión (se les cierra el carrito de compras, por ejemplo).</a:t>
            </a:r>
          </a:p>
          <a:p>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461760" y="2126438"/>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60" y="1816338"/>
            <a:ext cx="55930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El Escenario Real:</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Los ejemplos simples (ej. </a:t>
            </a:r>
            <a:r>
              <a:rPr kumimoji="0" lang="es-CO" altLang="es-CO" sz="1800" b="0" i="0" u="none" strike="noStrike" cap="none" normalizeH="0" baseline="0" dirty="0" err="1">
                <a:ln>
                  <a:noFill/>
                </a:ln>
                <a:solidFill>
                  <a:schemeClr val="tx1"/>
                </a:solidFill>
                <a:effectLst/>
                <a:latin typeface="Arial" panose="020B0604020202020204" pitchFamily="34" charset="0"/>
              </a:rPr>
              <a:t>Meetup</a:t>
            </a:r>
            <a:r>
              <a:rPr kumimoji="0" lang="es-CO" altLang="es-CO" sz="1800" b="0" i="0" u="none" strike="noStrike" cap="none" normalizeH="0" baseline="0" dirty="0">
                <a:ln>
                  <a:noFill/>
                </a:ln>
                <a:solidFill>
                  <a:schemeClr val="tx1"/>
                </a:solidFill>
                <a:effectLst/>
                <a:latin typeface="Arial" panose="020B0604020202020204" pitchFamily="34" charset="0"/>
              </a:rPr>
              <a:t>, 10 </a:t>
            </a:r>
            <a:r>
              <a:rPr kumimoji="0" lang="es-CO" altLang="es-CO" sz="1800" b="0" i="0" u="none" strike="noStrike" cap="none" normalizeH="0" baseline="0" dirty="0" err="1">
                <a:ln>
                  <a:noFill/>
                </a:ln>
                <a:solidFill>
                  <a:schemeClr val="tx1"/>
                </a:solidFill>
                <a:effectLst/>
                <a:latin typeface="Arial" panose="020B0604020202020204" pitchFamily="34" charset="0"/>
              </a:rPr>
              <a:t>ev</a:t>
            </a:r>
            <a:r>
              <a:rPr kumimoji="0" lang="es-CO" altLang="es-CO" sz="1800" b="0" i="0" u="none" strike="noStrike" cap="none" normalizeH="0" baseline="0" dirty="0">
                <a:ln>
                  <a:noFill/>
                </a:ln>
                <a:solidFill>
                  <a:schemeClr val="tx1"/>
                </a:solidFill>
                <a:effectLst/>
                <a:latin typeface="Arial" panose="020B0604020202020204" pitchFamily="34" charset="0"/>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Escenarios reales (ej. Google </a:t>
            </a:r>
            <a:r>
              <a:rPr kumimoji="0" lang="es-CO" altLang="es-CO" sz="1800" b="0" i="0" u="none" strike="noStrike" cap="none" normalizeH="0" baseline="0" dirty="0" err="1">
                <a:ln>
                  <a:noFill/>
                </a:ln>
                <a:solidFill>
                  <a:schemeClr val="tx1"/>
                </a:solidFill>
                <a:effectLst/>
                <a:latin typeface="Arial" panose="020B0604020202020204" pitchFamily="34" charset="0"/>
              </a:rPr>
              <a:t>Search</a:t>
            </a:r>
            <a:r>
              <a:rPr kumimoji="0" lang="es-CO" altLang="es-CO" sz="1800" b="0" i="0" u="none" strike="noStrike" cap="none" normalizeH="0" baseline="0" dirty="0">
                <a:ln>
                  <a:noFill/>
                </a:ln>
                <a:solidFill>
                  <a:schemeClr val="tx1"/>
                </a:solidFill>
                <a:effectLst/>
                <a:latin typeface="Arial" panose="020B0604020202020204" pitchFamily="34" charset="0"/>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El Problema de la Conexión Persistente:</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Consecuencia:</a:t>
            </a:r>
            <a:r>
              <a:rPr kumimoji="0" lang="es-CO" altLang="es-CO" sz="1800" b="0" i="0" u="none" strike="noStrike" cap="none" normalizeH="0" baseline="0" dirty="0">
                <a:ln>
                  <a:noFill/>
                </a:ln>
                <a:solidFill>
                  <a:schemeClr val="tx1"/>
                </a:solidFill>
                <a:effectLst/>
                <a:latin typeface="Arial" panose="020B0604020202020204" pitchFamily="34" charset="0"/>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Límite del Escalado Vertical (</a:t>
            </a:r>
            <a:r>
              <a:rPr kumimoji="0" lang="es-CO" altLang="es-CO" sz="1800" b="1" i="0" u="none" strike="noStrike" cap="none" normalizeH="0" baseline="0" dirty="0" err="1">
                <a:ln>
                  <a:noFill/>
                </a:ln>
                <a:solidFill>
                  <a:schemeClr val="tx1"/>
                </a:solidFill>
                <a:effectLst/>
                <a:latin typeface="Arial" panose="020B0604020202020204" pitchFamily="34" charset="0"/>
              </a:rPr>
              <a:t>Scale</a:t>
            </a:r>
            <a:r>
              <a:rPr kumimoji="0" lang="es-CO" altLang="es-CO" sz="1800" b="1" i="0" u="none" strike="noStrike" cap="none" normalizeH="0" baseline="0" dirty="0">
                <a:ln>
                  <a:noFill/>
                </a:ln>
                <a:solidFill>
                  <a:schemeClr val="tx1"/>
                </a:solidFill>
                <a:effectLst/>
                <a:latin typeface="Arial" panose="020B0604020202020204" pitchFamily="34" charset="0"/>
              </a:rPr>
              <a:t> Up):</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524315"/>
          </a:xfrm>
          <a:prstGeom prst="rect">
            <a:avLst/>
          </a:prstGeom>
          <a:noFill/>
        </p:spPr>
        <p:txBody>
          <a:bodyPr wrap="square">
            <a:spAutoFit/>
          </a:bodyPr>
          <a:lstStyle/>
          <a:p>
            <a:pPr>
              <a:buNone/>
            </a:pPr>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a:p>
            <a:pPr>
              <a:buFont typeface="Arial" panose="020B0604020202020204" pitchFamily="34" charset="0"/>
              <a:buChar char="•"/>
            </a:pPr>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pPr>
              <a:buFont typeface="Arial" panose="020B0604020202020204" pitchFamily="34" charset="0"/>
              <a:buChar char="•"/>
            </a:pPr>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pPr>
              <a:buFont typeface="Arial" panose="020B0604020202020204" pitchFamily="34" charset="0"/>
              <a:buChar char="•"/>
            </a:pPr>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r>
              <a:rPr lang="es-ES" b="1" dirty="0"/>
              <a:t>El concepto:</a:t>
            </a:r>
            <a:r>
              <a:rPr lang="es-ES" dirty="0"/>
              <a:t> En lugar de guardar el "estado", se guardan los "mensajes". Si un mensaje se puede reproducir (</a:t>
            </a:r>
            <a:r>
              <a:rPr lang="es-ES" i="1" dirty="0"/>
              <a:t>replay</a:t>
            </a:r>
            <a:r>
              <a:rPr lang="es-ES" dirty="0"/>
              <a:t>), el sistema puede reconstruir su estado.</a:t>
            </a:r>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480060" y="345757"/>
            <a:ext cx="11231880" cy="1325563"/>
          </a:xfrm>
        </p:spPr>
        <p:txBody>
          <a:bodyPr>
            <a:normAutofit/>
          </a:bodyPr>
          <a:lstStyle/>
          <a:p>
            <a:r>
              <a:rPr lang="es-ES" b="1" dirty="0"/>
              <a:t>Tipos de </a:t>
            </a:r>
            <a:r>
              <a:rPr lang="es-ES" b="1" dirty="0" err="1"/>
              <a:t>Logging</a:t>
            </a:r>
            <a:endParaRPr lang="es-ES" b="1" dirty="0"/>
          </a:p>
        </p:txBody>
      </p:sp>
      <p:sp>
        <p:nvSpPr>
          <p:cNvPr id="3" name="Marcador de contenido 2">
            <a:extLst>
              <a:ext uri="{FF2B5EF4-FFF2-40B4-BE49-F238E27FC236}">
                <a16:creationId xmlns:a16="http://schemas.microsoft.com/office/drawing/2014/main" id="{4C2F49B9-E419-44AE-4492-14FDAD59AF0F}"/>
              </a:ext>
            </a:extLst>
          </p:cNvPr>
          <p:cNvSpPr>
            <a:spLocks noGrp="1"/>
          </p:cNvSpPr>
          <p:nvPr>
            <p:ph idx="1"/>
          </p:nvPr>
        </p:nvSpPr>
        <p:spPr/>
        <p:txBody>
          <a:bodyPr>
            <a:normAutofit/>
          </a:bodyPr>
          <a:lstStyle/>
          <a:p>
            <a:r>
              <a:rPr lang="es-ES" b="1" dirty="0"/>
              <a:t>Receiver-</a:t>
            </a:r>
            <a:r>
              <a:rPr lang="es-ES" b="1" dirty="0" err="1"/>
              <a:t>Based</a:t>
            </a:r>
            <a:r>
              <a:rPr lang="es-ES" b="1" dirty="0"/>
              <a:t> (RBML):</a:t>
            </a:r>
            <a:r>
              <a:rPr lang="es-ES" dirty="0"/>
              <a:t> Protege los datos tal como llegan al nodo, antes de ser procesados.</a:t>
            </a:r>
          </a:p>
          <a:p>
            <a:r>
              <a:rPr lang="es-ES" b="1" dirty="0"/>
              <a:t>Sender-</a:t>
            </a:r>
            <a:r>
              <a:rPr lang="es-ES" b="1" dirty="0" err="1"/>
              <a:t>Based</a:t>
            </a:r>
            <a:r>
              <a:rPr lang="es-ES" b="1" dirty="0"/>
              <a:t> (SBML):</a:t>
            </a:r>
            <a:r>
              <a:rPr lang="es-ES" dirty="0"/>
              <a:t> Protege los datos procesados justo antes de enviarlos al siguiente nivel.</a:t>
            </a:r>
          </a:p>
          <a:p>
            <a:r>
              <a:rPr lang="es-ES" b="1" dirty="0" err="1"/>
              <a:t>Hybrid</a:t>
            </a:r>
            <a:r>
              <a:rPr lang="es-ES" b="1" dirty="0"/>
              <a:t> (HML):</a:t>
            </a:r>
            <a:r>
              <a:rPr lang="es-ES" dirty="0"/>
              <a:t> Busca un equilibrio entre los dos anteriores para evitar la sobrecarga (</a:t>
            </a:r>
            <a:r>
              <a:rPr lang="es-ES" i="1" dirty="0" err="1"/>
              <a:t>overhead</a:t>
            </a:r>
            <a:r>
              <a:rPr lang="es-ES" dirty="0"/>
              <a:t>) de tener que registrar todo dos veces.</a:t>
            </a:r>
          </a:p>
          <a:p>
            <a:endParaRPr lang="es-CO" dirty="0"/>
          </a:p>
        </p:txBody>
      </p:sp>
    </p:spTree>
    <p:extLst>
      <p:ext uri="{BB962C8B-B14F-4D97-AF65-F5344CB8AC3E}">
        <p14:creationId xmlns:p14="http://schemas.microsoft.com/office/powerpoint/2010/main" val="2416396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838200" y="2389505"/>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20000"/>
          </a:bodyPr>
          <a:lstStyle/>
          <a:p>
            <a:r>
              <a:rPr lang="es-ES" b="1" dirty="0"/>
              <a:t>Definición:</a:t>
            </a:r>
            <a:r>
              <a:rPr lang="es-ES" dirty="0"/>
              <a:t> 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p:txBody>
          <a:bodyPr/>
          <a:lstStyle/>
          <a:p>
            <a:r>
              <a:rPr lang="es-ES" b="1" dirty="0"/>
              <a:t>Diferencias en el Flujo de Datos</a:t>
            </a:r>
            <a:br>
              <a:rPr lang="es-ES" b="1" dirty="0"/>
            </a:br>
            <a:endParaRPr lang="es-CO" dirty="0"/>
          </a:p>
        </p:txBody>
      </p:sp>
      <p:sp>
        <p:nvSpPr>
          <p:cNvPr id="3" name="Marcador de contenido 2">
            <a:extLst>
              <a:ext uri="{FF2B5EF4-FFF2-40B4-BE49-F238E27FC236}">
                <a16:creationId xmlns:a16="http://schemas.microsoft.com/office/drawing/2014/main" id="{39503F33-8CD2-F9EF-68BA-0B53EE54730E}"/>
              </a:ext>
            </a:extLst>
          </p:cNvPr>
          <p:cNvSpPr>
            <a:spLocks noGrp="1"/>
          </p:cNvSpPr>
          <p:nvPr>
            <p:ph idx="1"/>
          </p:nvPr>
        </p:nvSpPr>
        <p:spPr/>
        <p:txBody>
          <a:bodyPr/>
          <a:lstStyle/>
          <a:p>
            <a:r>
              <a:rPr lang="es-ES" b="1" dirty="0"/>
              <a:t>El Momento del Registro:</a:t>
            </a:r>
            <a:endParaRPr lang="es-ES" dirty="0"/>
          </a:p>
          <a:p>
            <a:pPr lvl="1"/>
            <a:r>
              <a:rPr lang="es-ES" dirty="0"/>
              <a:t>A diferencia de RBML (que graba al recibir), SBML graba </a:t>
            </a:r>
            <a:r>
              <a:rPr lang="es-ES" i="1" dirty="0"/>
              <a:t>después</a:t>
            </a:r>
            <a:r>
              <a:rPr lang="es-ES" dirty="0"/>
              <a:t> de que la lógica del nodo ha sido ejecutada.</a:t>
            </a:r>
          </a:p>
          <a:p>
            <a:r>
              <a:rPr lang="es-ES" b="1" dirty="0"/>
              <a:t>El Estado del Dato:</a:t>
            </a:r>
            <a:endParaRPr lang="es-ES" dirty="0"/>
          </a:p>
          <a:p>
            <a:pPr lvl="1"/>
            <a:r>
              <a:rPr lang="es-ES" dirty="0"/>
              <a:t>Lo que guardamos en SBML es el </a:t>
            </a:r>
            <a:r>
              <a:rPr lang="es-ES" b="1" dirty="0"/>
              <a:t>dato procesado o enriquecido</a:t>
            </a:r>
            <a:r>
              <a:rPr lang="es-ES" dirty="0"/>
              <a:t>, no la data cruda original.</a:t>
            </a:r>
          </a:p>
          <a:p>
            <a:pPr lvl="1"/>
            <a:r>
              <a:rPr lang="es-ES" dirty="0"/>
              <a:t>Esto asegura que no tengamos que volver a procesar la lógica si solo falló el envío.</a:t>
            </a:r>
          </a:p>
          <a:p>
            <a:endParaRPr lang="es-CO" dirty="0"/>
          </a:p>
        </p:txBody>
      </p:sp>
    </p:spTree>
    <p:extLst>
      <p:ext uri="{BB962C8B-B14F-4D97-AF65-F5344CB8AC3E}">
        <p14:creationId xmlns:p14="http://schemas.microsoft.com/office/powerpoint/2010/main" val="162241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 (El "</a:t>
            </a:r>
            <a:r>
              <a:rPr lang="es-ES" sz="4000" b="1" dirty="0" err="1"/>
              <a:t>Wrinkle</a:t>
            </a:r>
            <a:r>
              <a:rPr lang="es-ES" sz="4000" b="1" dirty="0"/>
              <a:t>")</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79189479"/>
              </p:ext>
            </p:extLst>
          </p:nvPr>
        </p:nvGraphicFramePr>
        <p:xfrm>
          <a:off x="1135806" y="2060787"/>
          <a:ext cx="9920388" cy="4432088"/>
        </p:xfrm>
        <a:graphic>
          <a:graphicData uri="http://schemas.openxmlformats.org/drawingml/2006/table">
            <a:tbl>
              <a:tblPr/>
              <a:tblGrid>
                <a:gridCol w="2480097">
                  <a:extLst>
                    <a:ext uri="{9D8B030D-6E8A-4147-A177-3AD203B41FA5}">
                      <a16:colId xmlns:a16="http://schemas.microsoft.com/office/drawing/2014/main" val="2119569914"/>
                    </a:ext>
                  </a:extLst>
                </a:gridCol>
                <a:gridCol w="2480097">
                  <a:extLst>
                    <a:ext uri="{9D8B030D-6E8A-4147-A177-3AD203B41FA5}">
                      <a16:colId xmlns:a16="http://schemas.microsoft.com/office/drawing/2014/main" val="3264539881"/>
                    </a:ext>
                  </a:extLst>
                </a:gridCol>
                <a:gridCol w="2480097">
                  <a:extLst>
                    <a:ext uri="{9D8B030D-6E8A-4147-A177-3AD203B41FA5}">
                      <a16:colId xmlns:a16="http://schemas.microsoft.com/office/drawing/2014/main" val="1450324334"/>
                    </a:ext>
                  </a:extLst>
                </a:gridCol>
                <a:gridCol w="2480097">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a:solidFill>
                            <a:srgbClr val="1F1F1F"/>
                          </a:solidFill>
                          <a:effectLst/>
                          <a:latin typeface="Google Sans Text"/>
                        </a:rPr>
                        <a:t>Duro / Estricto</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(Hard)</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r>
              <a:rPr lang="es-ES" b="1" dirty="0"/>
              <a:t>La Ilusión de la Simplicidad</a:t>
            </a:r>
          </a:p>
          <a:p>
            <a:r>
              <a:rPr lang="es-ES" b="1" dirty="0"/>
              <a:t>La duda común:</a:t>
            </a:r>
            <a:r>
              <a:rPr lang="es-ES" dirty="0"/>
              <a:t> Al ver el diagrama, es normal preguntarse: "¿Por qué necesitamos una capa de colas intermedia? ¿No pueden los datos fluir 'mágicamente' de la recolección al análisis?".</a:t>
            </a:r>
          </a:p>
          <a:p>
            <a:r>
              <a:rPr lang="es-ES" b="1" dirty="0"/>
              <a:t>La tentación:</a:t>
            </a:r>
            <a:r>
              <a:rPr lang="es-ES" dirty="0"/>
              <a:t> Eliminar esta capa parece simplificar la arquitectura a primera vista.</a:t>
            </a:r>
          </a:p>
          <a:p>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366995-08E5-76F3-9DFF-5A0C1E29720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p:txBody>
          <a:bodyPr/>
          <a:lstStyle/>
          <a:p>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p:txBody>
          <a:bodyPr/>
          <a:lstStyle/>
          <a:p>
            <a:r>
              <a:rPr lang="es-ES" dirty="0"/>
              <a:t>Semánticas de Entrega de Mensajes, los riesgos y cómo implementarlas.</a:t>
            </a:r>
            <a:endParaRPr lang="es-CO" dirty="0"/>
          </a:p>
        </p:txBody>
      </p:sp>
    </p:spTree>
    <p:extLst>
      <p:ext uri="{BB962C8B-B14F-4D97-AF65-F5344CB8AC3E}">
        <p14:creationId xmlns:p14="http://schemas.microsoft.com/office/powerpoint/2010/main" val="64201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4B7B9A4-E415-4330-F737-D73FDB16236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801837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1361450488"/>
              </p:ext>
            </p:extLst>
          </p:nvPr>
        </p:nvGraphicFramePr>
        <p:xfrm>
          <a:off x="555585" y="1547918"/>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endParaRPr lang="es-CO"/>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lnSpcReduction="10000"/>
          </a:bodyPr>
          <a:lstStyle/>
          <a:p>
            <a:pPr>
              <a:buNone/>
            </a:pPr>
            <a:r>
              <a:rPr lang="es-ES" b="1" dirty="0"/>
              <a:t>¿Qué es el Patrón Data </a:t>
            </a:r>
            <a:r>
              <a:rPr lang="es-ES" b="1" dirty="0" err="1"/>
              <a:t>Sync</a:t>
            </a:r>
            <a:r>
              <a:rPr lang="es-ES" b="1" dirty="0"/>
              <a:t>?</a:t>
            </a:r>
          </a:p>
          <a:p>
            <a:pPr>
              <a:buNone/>
            </a:pPr>
            <a:r>
              <a:rPr lang="es-ES" b="1" dirty="0"/>
              <a:t>Título Sugerido:</a:t>
            </a:r>
            <a:r>
              <a:rPr lang="es-ES" dirty="0"/>
              <a:t> Patrón de Comunicación: Sincronización de Datos (Data </a:t>
            </a:r>
            <a:r>
              <a:rPr lang="es-ES" dirty="0" err="1"/>
              <a:t>Sync</a:t>
            </a:r>
            <a:r>
              <a:rPr lang="es-ES" dirty="0"/>
              <a:t>)</a:t>
            </a:r>
          </a:p>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None/>
            </a:pPr>
            <a:r>
              <a:rPr lang="es-ES" b="1" dirty="0"/>
              <a:t>Flujo de Trabajo (</a:t>
            </a:r>
            <a:r>
              <a:rPr lang="es-ES" b="1" dirty="0" err="1"/>
              <a:t>Workflow</a:t>
            </a:r>
            <a:r>
              <a:rPr lang="es-ES" b="1" dirty="0"/>
              <a:t>)</a:t>
            </a:r>
          </a:p>
          <a:p>
            <a:pPr>
              <a:buNone/>
            </a:pPr>
            <a:r>
              <a:rPr lang="es-ES" b="1" dirty="0"/>
              <a:t>Título Sugerido:</a:t>
            </a:r>
            <a:r>
              <a:rPr lang="es-ES" dirty="0"/>
              <a:t> Arquitectura del Flujo de Sincronización</a:t>
            </a:r>
          </a:p>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3A956-7938-2A93-D1A1-1D31A2FDAED9}"/>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ECE11D59-2561-CB0F-DBAF-D5D97CD34BB5}"/>
              </a:ext>
            </a:extLst>
          </p:cNvPr>
          <p:cNvSpPr>
            <a:spLocks noGrp="1"/>
          </p:cNvSpPr>
          <p:nvPr>
            <p:ph idx="1"/>
          </p:nvPr>
        </p:nvSpPr>
        <p:spPr/>
        <p:txBody>
          <a:bodyPr/>
          <a:lstStyle/>
          <a:p>
            <a:r>
              <a:rPr lang="es-ES" dirty="0"/>
              <a:t>SISTEMA DE TRANSMISIÓN DE DATOS. En muchos escenarios, la parte computacional del sistema opera en tiempo real no estricto, pero los clientes pueden no consumir los datos en tiempo real debido a retrasos en la red, el diseño de la aplicación o una aplicación cliente que ni siquiera se está ejecutando. Dicho de otro modo, tenemos un servicio en tiempo real no estricto con clientes que consumen datos cuando los necesitan. Esto se denomina sistema de transmisión de datos: un sistema en tiempo real no estricto que pone sus datos a disposición en el momento en que la aplicación cliente los necesita. No es ni flexible ni casi, es transmisión.</a:t>
            </a:r>
            <a:endParaRPr lang="es-CO" dirty="0"/>
          </a:p>
        </p:txBody>
      </p:sp>
    </p:spTree>
    <p:extLst>
      <p:ext uri="{BB962C8B-B14F-4D97-AF65-F5344CB8AC3E}">
        <p14:creationId xmlns:p14="http://schemas.microsoft.com/office/powerpoint/2010/main" val="241540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y Desafíos</a:t>
            </a:r>
          </a:p>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None/>
            </a:pPr>
            <a:r>
              <a:rPr lang="es-ES" b="1" dirty="0"/>
              <a:t>Caso de Uso Ideal</a:t>
            </a:r>
          </a:p>
          <a:p>
            <a:pPr>
              <a:buNone/>
            </a:pPr>
            <a:r>
              <a:rPr lang="es-ES" b="1" dirty="0"/>
              <a:t>Título Sugerido:</a:t>
            </a:r>
            <a:r>
              <a:rPr lang="es-ES" dirty="0"/>
              <a:t> Ejemplo de Aplicación: Juegos Multijugador</a:t>
            </a:r>
          </a:p>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None/>
            </a:pPr>
            <a:r>
              <a:rPr lang="es-ES" b="1" dirty="0"/>
              <a:t>Concepto de RMI y RPC en </a:t>
            </a:r>
            <a:r>
              <a:rPr lang="es-ES" b="1" dirty="0" err="1"/>
              <a:t>Streaming</a:t>
            </a:r>
            <a:endParaRPr lang="es-ES" b="1" dirty="0"/>
          </a:p>
          <a:p>
            <a:pPr>
              <a:buNone/>
            </a:pPr>
            <a:r>
              <a:rPr lang="es-ES" b="1" dirty="0"/>
              <a:t>Título Sugerido:</a:t>
            </a:r>
            <a:r>
              <a:rPr lang="es-ES" dirty="0"/>
              <a:t> Patrón de Comunicación: RMI y RPC</a:t>
            </a:r>
          </a:p>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fontScale="92500" lnSpcReduction="10000"/>
          </a:bodyPr>
          <a:lstStyle/>
          <a:p>
            <a:pPr>
              <a:buNone/>
            </a:pPr>
            <a:r>
              <a:rPr lang="es-ES" b="1" dirty="0"/>
              <a:t>lujo de Trabajo (</a:t>
            </a:r>
            <a:r>
              <a:rPr lang="es-ES" b="1" dirty="0" err="1"/>
              <a:t>Workflow</a:t>
            </a:r>
            <a:r>
              <a:rPr lang="es-ES" b="1" dirty="0"/>
              <a:t>)</a:t>
            </a:r>
          </a:p>
          <a:p>
            <a:pPr>
              <a:buNone/>
            </a:pPr>
            <a:r>
              <a:rPr lang="es-ES" b="1" dirty="0"/>
              <a:t>Título Sugerido:</a:t>
            </a:r>
            <a:r>
              <a:rPr lang="es-ES" dirty="0"/>
              <a:t> Funcionamiento del Flujo RMI/RPC</a:t>
            </a:r>
          </a:p>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lnSpcReduction="10000"/>
          </a:bodyPr>
          <a:lstStyle/>
          <a:p>
            <a:pPr>
              <a:buNone/>
            </a:pPr>
            <a:r>
              <a:rPr lang="es-ES" b="1" dirty="0"/>
              <a:t>Ventajas del Modelo</a:t>
            </a:r>
          </a:p>
          <a:p>
            <a:pPr>
              <a:buNone/>
            </a:pPr>
            <a:r>
              <a:rPr lang="es-ES" b="1" dirty="0"/>
              <a:t>Título Sugerido:</a:t>
            </a:r>
            <a:r>
              <a:rPr lang="es-ES" dirty="0"/>
              <a:t> Beneficios de usar RMI/RPC</a:t>
            </a:r>
          </a:p>
          <a:p>
            <a:pPr>
              <a:buFont typeface="Arial" panose="020B0604020202020204" pitchFamily="34" charset="0"/>
              <a:buChar char="•"/>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lnSpcReduction="10000"/>
          </a:bodyPr>
          <a:lstStyle/>
          <a:p>
            <a:pPr>
              <a:buNone/>
            </a:pPr>
            <a:r>
              <a:rPr lang="es-ES" b="1" dirty="0"/>
              <a:t>Desafíos y Consideraciones</a:t>
            </a:r>
          </a:p>
          <a:p>
            <a:pPr>
              <a:buNone/>
            </a:pPr>
            <a:r>
              <a:rPr lang="es-ES" b="1" dirty="0"/>
              <a:t>Título Sugerido:</a:t>
            </a:r>
            <a:r>
              <a:rPr lang="es-ES" dirty="0"/>
              <a:t> Desventajas y Riesgos</a:t>
            </a:r>
          </a:p>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r>
              <a:rPr lang="es-ES" b="1" dirty="0"/>
              <a:t>Patrón Simple </a:t>
            </a:r>
            <a:r>
              <a:rPr lang="es-ES" b="1" dirty="0" err="1"/>
              <a:t>Messaging</a:t>
            </a:r>
            <a:r>
              <a:rPr lang="es-ES" b="1" dirty="0"/>
              <a:t> (</a:t>
            </a:r>
            <a:r>
              <a:rPr lang="es-ES" b="1" dirty="0" err="1"/>
              <a:t>Polling</a:t>
            </a:r>
            <a:r>
              <a:rPr lang="es-ES" b="1" dirty="0"/>
              <a:t>)</a:t>
            </a:r>
          </a:p>
          <a:p>
            <a:pPr>
              <a:buNone/>
            </a:pPr>
            <a:r>
              <a:rPr lang="es-ES" b="1" dirty="0"/>
              <a:t>}</a:t>
            </a: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fontScale="92500" lnSpcReduction="20000"/>
          </a:bodyPr>
          <a:lstStyle/>
          <a:p>
            <a:pPr>
              <a:buNone/>
            </a:pPr>
            <a:r>
              <a:rPr lang="es-ES" b="1" dirty="0"/>
              <a:t>Flujo de Trabajo (</a:t>
            </a:r>
            <a:r>
              <a:rPr lang="es-ES" b="1" dirty="0" err="1"/>
              <a:t>Workflow</a:t>
            </a:r>
            <a:r>
              <a:rPr lang="es-ES" b="1" dirty="0"/>
              <a:t>)</a:t>
            </a:r>
          </a:p>
          <a:p>
            <a:pPr>
              <a:buNone/>
            </a:pPr>
            <a:r>
              <a:rPr lang="es-ES" b="1" dirty="0"/>
              <a:t>Título Sugerido:</a:t>
            </a:r>
            <a:r>
              <a:rPr lang="es-ES" dirty="0"/>
              <a:t> Arquitectura del Flujo de Mensajería Simple</a:t>
            </a:r>
          </a:p>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fontScale="92500" lnSpcReduction="10000"/>
          </a:bodyPr>
          <a:lstStyle/>
          <a:p>
            <a:pPr>
              <a:buNone/>
            </a:pPr>
            <a:r>
              <a:rPr lang="es-ES" b="1" dirty="0"/>
              <a:t>Ventajas (Pros)</a:t>
            </a:r>
          </a:p>
          <a:p>
            <a:pPr>
              <a:buNone/>
            </a:pPr>
            <a:r>
              <a:rPr lang="es-ES" b="1" dirty="0"/>
              <a:t>Título Sugerido:</a:t>
            </a:r>
            <a:r>
              <a:rPr lang="es-ES" dirty="0"/>
              <a:t> Beneficios de la Mensajería Simple</a:t>
            </a:r>
          </a:p>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51361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895</TotalTime>
  <Words>6046</Words>
  <Application>Microsoft Office PowerPoint</Application>
  <PresentationFormat>Panorámica</PresentationFormat>
  <Paragraphs>474</Paragraphs>
  <Slides>79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79</vt:i4>
      </vt:variant>
    </vt:vector>
  </HeadingPairs>
  <TitlesOfParts>
    <vt:vector size="84" baseType="lpstr">
      <vt:lpstr>Aptos</vt:lpstr>
      <vt:lpstr>Aptos Display</vt:lpstr>
      <vt:lpstr>Arial</vt:lpstr>
      <vt:lpstr>Google Sans Text</vt:lpstr>
      <vt:lpstr>Tema de Office</vt:lpstr>
      <vt:lpstr>Presentación de PowerPoint</vt:lpstr>
      <vt:lpstr>Presentación de PowerPoint</vt:lpstr>
      <vt:lpstr>Las dos definiciones de tiempo: </vt:lpstr>
      <vt:lpstr>Presentación de PowerPoint</vt:lpstr>
      <vt:lpstr>Presentación de PowerPoint</vt:lpstr>
      <vt:lpstr>Presentación de PowerPoint</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 Patron Publicador/Suscriptor (Publish/subscribe) </vt:lpstr>
      <vt:lpstr> Patron unidireccional (One-way) </vt:lpstr>
      <vt:lpstr>Patrones de Escalamiento de interacciones</vt:lpstr>
      <vt:lpstr>Patrones de Escalamiento de interacciones</vt:lpstr>
      <vt:lpstr>Presentación de PowerPoint</vt:lpstr>
      <vt:lpstr>¿Por qué "Stateless" es más fácil de escalar? </vt:lpstr>
      <vt:lpstr>Patrones de Escalamiento de interacciones</vt:lpstr>
      <vt:lpstr>Patrones de Escalamiento de interacciones</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 (El "Wrinkle")</vt:lpstr>
      <vt:lpstr>El Problema de Combinar RBML + SBML</vt:lpstr>
      <vt:lpstr>Presentación de PowerPoint</vt:lpstr>
      <vt:lpstr>Solución - Hybrid Message Logging (HML)</vt:lpstr>
      <vt:lpstr>Presentación de PowerPoint</vt:lpstr>
      <vt:lpstr>¿Por qué elegir HML?</vt:lpstr>
      <vt:lpstr>Presentación de PowerPoint</vt:lpstr>
      <vt:lpstr>La importancia de la capa de Message Queuing y el concepto de desacoplamiento.</vt:lpstr>
      <vt:lpstr>El Principio de Desacoplamiento (Decoupling) </vt:lpstr>
      <vt:lpstr>Presentación de PowerPoint</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Presentación de PowerPoint</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6</cp:revision>
  <dcterms:created xsi:type="dcterms:W3CDTF">2026-01-25T22:02:44Z</dcterms:created>
  <dcterms:modified xsi:type="dcterms:W3CDTF">2026-01-26T12:58:38Z</dcterms:modified>
</cp:coreProperties>
</file>